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57" r:id="rId3"/>
    <p:sldId id="259" r:id="rId4"/>
    <p:sldId id="260" r:id="rId5"/>
    <p:sldId id="267" r:id="rId6"/>
    <p:sldId id="262" r:id="rId7"/>
    <p:sldId id="265" r:id="rId8"/>
    <p:sldId id="268" r:id="rId9"/>
    <p:sldId id="266" r:id="rId10"/>
    <p:sldId id="269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8709" y="785446"/>
            <a:ext cx="8428891" cy="5334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Благодійна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організація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Благодійний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фонд «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Всеукраїнське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об’єднання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людей з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наркозалежністю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(ВОЛНА</a:t>
            </a:r>
            <a:r>
              <a:rPr lang="ru-RU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)»</a:t>
            </a:r>
          </a:p>
          <a:p>
            <a:pPr marL="0" indent="0">
              <a:lnSpc>
                <a:spcPct val="114000"/>
              </a:lnSpc>
              <a:buNone/>
            </a:pPr>
            <a:endParaRPr lang="uk-UA" sz="2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Звіт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uk-UA" sz="28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2021 БО </a:t>
            </a:r>
            <a:r>
              <a:rPr lang="uk-UA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БФ ВОЛНА </a:t>
            </a:r>
            <a:endParaRPr lang="en-US" sz="28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endParaRPr lang="uk-UA" sz="2400" b="1" dirty="0" smtClean="0">
              <a:solidFill>
                <a:srgbClr val="3399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uk-UA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Київ 202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uk-UA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рік</a:t>
            </a:r>
            <a:endParaRPr lang="ru-RU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9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/>
              <a:t>Визначні</a:t>
            </a:r>
            <a:r>
              <a:rPr lang="ru-RU" sz="2800" b="1" dirty="0"/>
              <a:t> </a:t>
            </a:r>
            <a:r>
              <a:rPr lang="ru-RU" sz="2800" b="1" dirty="0" err="1" smtClean="0"/>
              <a:t>успіхи</a:t>
            </a:r>
            <a:r>
              <a:rPr lang="ru-RU" sz="2800" b="1" dirty="0" smtClean="0"/>
              <a:t> 2021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973016"/>
            <a:ext cx="9901646" cy="575603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Організовано та проведено переобрання представників спільноти у координаційних радах з питань ТБ/ВІЛ-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представникі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спільноти ЛВНІ фактично включені до складу КР у 19 регіонах країни. У 2021 році, уперше, За підтримки ЦГЗ МОЗ, спільно з організацією ВОНА, подані списки представників і представниць в усі КР з питань ТБ/ВІЛ.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ВОЛНА організувала та провела збір інформації щодо фінансування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областними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міськими радами послуг для ЛВНІ (з урахуванням фінансування окремих програм)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Проаналізувавши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відповіді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висновки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 брак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коштів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або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навіть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відсутність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для ЛВНІ доведено до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НКР та комитетов НКР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Формування нової політичної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дікларації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під час участі високого рівня де участь прийняв представник ЛВНІ Антон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Басенко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37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 smtClean="0"/>
              <a:t>Прогалини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цілі</a:t>
            </a:r>
            <a:r>
              <a:rPr lang="ru-RU" sz="2800" b="1" dirty="0" smtClean="0"/>
              <a:t> для </a:t>
            </a:r>
            <a:r>
              <a:rPr lang="ru-RU" sz="2800" b="1" dirty="0" err="1" smtClean="0"/>
              <a:t>удосконалення</a:t>
            </a:r>
            <a:r>
              <a:rPr lang="ru-RU" sz="2800" b="1" dirty="0" smtClean="0"/>
              <a:t> 2021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640080"/>
            <a:ext cx="9901646" cy="6088966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uk-UA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Низький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рівень відповідальності або навіть неможливість представляти інтереси спільноти у своєму регіоні лідерами спільноти (відмова партнерів від співпраці, немає доступу до спільноти, не бажання розвивати спільноту, недостатній рівень знань, відсутність комунікації с ЦО ВОЛНА, відсутність висвітлення своїх досягнень та інше)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Спільнота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ЛВН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різна, потреби фактично різні – підготовка регіональних представників, як і ресурси (враховуючи партнерство з іншими НУО) фактично різне а де коли навіть взагалі відсутнє що робить обмеження для представника спільноти навіть увійти до складу ради, або провести інформаційне 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Написано та подано 8 проектних пропозицій (2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Єфью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інтернешенал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3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ВииВ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Гелеад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3 до ЕСЛУН) але всього одна була підтримана на створення ресурсного центру ВОЛНА-ДОНБАС. Такий стан речей створює умови для непокоєння за те, що фактично спільнота не має свого голосу, гнучкості для вирішення своїх питань і повинна працювати через посередників  які фактично не змінюють політики, не відстоюють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ії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перед ГФ чи іншими донорами.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Бракує фактично ресурсів для залучення експертів з розробці нормативних документів, законодавчих актів чи законів</a:t>
            </a:r>
          </a:p>
          <a:p>
            <a:pPr>
              <a:buFontTx/>
              <a:buChar char="-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Бракує коштів для проведення релевантних досліджень силами спільноти (МУСС та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інщі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Мова йде про те, що фактично дослідження стоіть 20-50 тисяч доларів де 20-30 відсотків це проходження етичного комітету. Спільнота проводить дослідження але вагомого вплив інформація не дає (майже завжди «інформацію взяти до відома» )</a:t>
            </a:r>
          </a:p>
          <a:p>
            <a:pPr>
              <a:buFontTx/>
              <a:buChar char="-"/>
            </a:pPr>
            <a:endParaRPr lang="uk-UA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3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576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/>
              <a:t>Мета діяльності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11824"/>
            <a:ext cx="8915400" cy="348269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15000"/>
              </a:lnSpc>
              <a:buClr>
                <a:srgbClr val="353535"/>
              </a:buClr>
              <a:buNone/>
              <a:tabLst>
                <a:tab pos="180340" algn="l"/>
              </a:tabLst>
            </a:pPr>
            <a:r>
              <a:rPr lang="uk-UA" sz="7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uk-UA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Сферами благодійної діяльності є: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охорона здоров’я ЛВН/ЛЖН, у тому числі, у сфері профілактики ВІЛ-інфекції/СНІДу, туберкульозу, інших інфекційних захворювань;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опіка і піклування, законне представництво та допомога людям з наркозалежністю;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соціальний захист, соціальне забезпечення, соціальні послуги і подолання бідності серед ЛВН/ЛЖН; 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освіта та навчання ЛВН/ЛЖН;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наука і наукові дослідження;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права людини і громадянина та основоположні свободи;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розвиток територіальних громад;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•	розвиток міжнародної співпраці України.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buClr>
                <a:srgbClr val="353535"/>
              </a:buClr>
              <a:tabLst>
                <a:tab pos="180340" algn="l"/>
              </a:tabLst>
            </a:pPr>
            <a:r>
              <a:rPr lang="uk-UA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Calibri"/>
                <a:cs typeface="Arial" pitchFamily="34" charset="0"/>
              </a:rPr>
              <a:t>      Організація здійснює благодійну діяльність згідно із Законом України "Про благодійництво і благодійні організації", а також іншими законодавчими актами України.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9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333214"/>
            <a:ext cx="9901646" cy="604145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Цілями Організації є здійснення благодійної діяльності та надання благодійної допомоги.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      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</a:t>
            </a:r>
            <a:r>
              <a:rPr lang="uk-UA" b="1" dirty="0">
                <a:latin typeface="Arial"/>
                <a:ea typeface="Calibri"/>
                <a:cs typeface="Times New Roman"/>
              </a:rPr>
              <a:t>       Місія: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Ми – люди, які живуть з наркозалежністю, об’єднались задля допомоги один одному, забезпеченню потреб та захисту наших прав.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Ми об'єдналися заради того, щоб ЛВН стали повноцінними членами суспільства – інтегрованими,  соціалізованими та  прийнятими.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       </a:t>
            </a:r>
            <a:r>
              <a:rPr lang="uk-UA" b="1" dirty="0" err="1">
                <a:latin typeface="Arial"/>
                <a:ea typeface="Calibri"/>
                <a:cs typeface="Times New Roman"/>
              </a:rPr>
              <a:t>Візія</a:t>
            </a:r>
            <a:r>
              <a:rPr lang="uk-UA" b="1" dirty="0">
                <a:latin typeface="Arial"/>
                <a:ea typeface="Calibri"/>
                <a:cs typeface="Times New Roman"/>
              </a:rPr>
              <a:t>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Ми бачимо світ, де поважають право людини на вживання психічно-активних речовин, люди, які живуть з наркозалежністю  </a:t>
            </a:r>
            <a:r>
              <a:rPr lang="uk-UA" dirty="0" err="1">
                <a:latin typeface="Arial"/>
                <a:ea typeface="Calibri"/>
                <a:cs typeface="Times New Roman"/>
              </a:rPr>
              <a:t>декриміналізовані</a:t>
            </a:r>
            <a:r>
              <a:rPr lang="uk-UA" dirty="0">
                <a:latin typeface="Arial"/>
                <a:ea typeface="Calibri"/>
                <a:cs typeface="Times New Roman"/>
              </a:rPr>
              <a:t>, а їх права не порушують, не піддають стигмі та дискримінації. Бачимо Світ, у якому ЛВН мають рівні права і можливості на працевлаштування, освіту, лікування і не є злочинцями через свою залежність.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</a:t>
            </a:r>
            <a:r>
              <a:rPr lang="uk-UA" b="1" dirty="0">
                <a:latin typeface="Arial"/>
                <a:ea typeface="Calibri"/>
                <a:cs typeface="Times New Roman"/>
              </a:rPr>
              <a:t>Цінності: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демократичність та залучення в процес прийняття рішень;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єдність, згуртованість та партнерство;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відкритість та повага до ЛВН;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гуманне відношення до ЛВН на засадах принципу «рівний-рівному»;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унікальність експертного досвіду;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відповідальність та прозорість діяльності;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креативність та пошук нових рішень.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7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31736"/>
            <a:ext cx="9901646" cy="624293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sz="3200" b="1" dirty="0" smtClean="0">
                <a:latin typeface="Arial"/>
                <a:ea typeface="Calibri"/>
                <a:cs typeface="Times New Roman"/>
              </a:rPr>
              <a:t>Основні </a:t>
            </a:r>
            <a:r>
              <a:rPr lang="uk-UA" sz="3200" b="1" dirty="0">
                <a:latin typeface="Arial"/>
                <a:ea typeface="Calibri"/>
                <a:cs typeface="Times New Roman"/>
              </a:rPr>
              <a:t>партнери (міжнародні, державні, регіональні):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БО «100 відсотків життя», МБФ «Альянс громадського здоров’я»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ЦГЗ МОЗ України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БФ «Надія та довіра»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ГО "Клуб "Еней"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СОГО "Клуб Шанс"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ВБО «</a:t>
            </a:r>
            <a:r>
              <a:rPr lang="uk-UA" sz="3200" dirty="0" err="1">
                <a:latin typeface="Arial"/>
                <a:ea typeface="Calibri"/>
                <a:cs typeface="Times New Roman"/>
              </a:rPr>
              <a:t>Конвіктус</a:t>
            </a:r>
            <a:r>
              <a:rPr lang="uk-UA" sz="3200" dirty="0">
                <a:latin typeface="Arial"/>
                <a:ea typeface="Calibri"/>
                <a:cs typeface="Times New Roman"/>
              </a:rPr>
              <a:t> Україна»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Ресурсні центри «МЕРИДІАН», ВОЛНА-ЗАХІД, ВОЛНА-ПІВДЕНЬ, ВОЛНА ДОНБАС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ЖОГО «Перспектива»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Офіс громадських детективів Житомирської області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КЗ СОР "Обласний наркологічний </a:t>
            </a:r>
            <a:r>
              <a:rPr lang="uk-UA" sz="3200" dirty="0" err="1">
                <a:latin typeface="Arial"/>
                <a:ea typeface="Calibri"/>
                <a:cs typeface="Times New Roman"/>
              </a:rPr>
              <a:t>диспанцер</a:t>
            </a:r>
            <a:r>
              <a:rPr lang="uk-UA" sz="3200" dirty="0">
                <a:latin typeface="Arial"/>
                <a:ea typeface="Calibri"/>
                <a:cs typeface="Times New Roman"/>
              </a:rPr>
              <a:t>"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Сумська обласна клінічна інфекційна лікарня ім. З.І. </a:t>
            </a:r>
            <a:r>
              <a:rPr lang="uk-UA" sz="3200" dirty="0" err="1">
                <a:latin typeface="Arial"/>
                <a:ea typeface="Calibri"/>
                <a:cs typeface="Times New Roman"/>
              </a:rPr>
              <a:t>Красовицького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Управління забезпечення прав людини Національної поліції України в Луганській області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Луганська обласна прокуратура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Луганське обласне управління з питань </a:t>
            </a:r>
            <a:r>
              <a:rPr lang="uk-UA" sz="3200" dirty="0" err="1">
                <a:latin typeface="Arial"/>
                <a:ea typeface="Calibri"/>
                <a:cs typeface="Times New Roman"/>
              </a:rPr>
              <a:t>пробації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</a:t>
            </a:r>
            <a:r>
              <a:rPr lang="uk-UA" sz="3200" dirty="0" err="1">
                <a:latin typeface="Arial"/>
                <a:ea typeface="Calibri"/>
                <a:cs typeface="Times New Roman"/>
              </a:rPr>
              <a:t>Луганский</a:t>
            </a:r>
            <a:r>
              <a:rPr lang="uk-UA" sz="3200" dirty="0">
                <a:latin typeface="Arial"/>
                <a:ea typeface="Calibri"/>
                <a:cs typeface="Times New Roman"/>
              </a:rPr>
              <a:t> обласний наркологічний диспансер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ЛУГООТ «Мережа ЛЖВ»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БФ «Обрій»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«Веселка», м. Одеса.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ОБФ «Шлях до Дому», м. Одеса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БФ «Вертикаль»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 smtClean="0">
                <a:latin typeface="Arial"/>
                <a:ea typeface="Calibri"/>
                <a:cs typeface="Times New Roman"/>
              </a:rPr>
              <a:t>БО ВОНА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 smtClean="0">
                <a:latin typeface="Arial"/>
                <a:ea typeface="Calibri"/>
                <a:cs typeface="Times New Roman"/>
              </a:rPr>
              <a:t></a:t>
            </a:r>
            <a:r>
              <a:rPr lang="uk-UA" sz="3200" dirty="0">
                <a:latin typeface="Arial"/>
                <a:ea typeface="Calibri"/>
                <a:cs typeface="Times New Roman"/>
              </a:rPr>
              <a:t>	Регіональне Представництво Управління Захисту Людини в м. Полтава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 smtClean="0">
                <a:latin typeface="Arial"/>
                <a:ea typeface="Calibri"/>
                <a:cs typeface="Times New Roman"/>
              </a:rPr>
              <a:t></a:t>
            </a:r>
            <a:r>
              <a:rPr lang="uk-UA" sz="3200" dirty="0">
                <a:latin typeface="Arial"/>
                <a:ea typeface="Calibri"/>
                <a:cs typeface="Times New Roman"/>
              </a:rPr>
              <a:t>	КМНКЛ «СОЦІОТЕРАПІЯ»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КЛУБ ШАНС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sz="3200" dirty="0">
                <a:latin typeface="Arial"/>
                <a:ea typeface="Calibri"/>
                <a:cs typeface="Times New Roman"/>
              </a:rPr>
              <a:t>	БФ ПАРУС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4000"/>
              </a:lnSpc>
              <a:buNone/>
            </a:pPr>
            <a:endParaRPr lang="ru-RU" sz="3200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4000"/>
              </a:lnSpc>
              <a:buNone/>
            </a:pPr>
            <a:endParaRPr lang="ru-RU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6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449452"/>
            <a:ext cx="9901646" cy="592522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Сильні сторони Об'єднання, які допомагають розвиватися: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Особиста мотивація учасників і учасниць,  набутий попередній досвід роботи. Дружні підтримуючі відносини у колективі.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Розуміння потреб та проблем спільноти, реальне бачення ситуації в регіонах.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Сильне, фахове правління та системна організованість.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Підтримка центрального офісу та професійних координаторів. Делегація повноважень та свобода вибору вектору діяльності.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Спільна мета, реально поставлені цілі. Ідея та стратегія кроків для вирішення спільної проблеми,       передбачене фінансування.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•	Унікальність, креативність та оптимізм з особистою мотивацією до змін та активної участі.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b="1" dirty="0" smtClean="0">
                <a:latin typeface="Arial"/>
                <a:ea typeface="Calibri"/>
                <a:cs typeface="Times New Roman"/>
              </a:rPr>
              <a:t>   </a:t>
            </a:r>
            <a:r>
              <a:rPr lang="uk-UA" b="1" dirty="0">
                <a:latin typeface="Arial"/>
                <a:ea typeface="Calibri"/>
                <a:cs typeface="Times New Roman"/>
              </a:rPr>
              <a:t>Стратегічні напрямки </a:t>
            </a:r>
            <a:r>
              <a:rPr lang="uk-UA" b="1" dirty="0" err="1">
                <a:latin typeface="Arial"/>
                <a:ea typeface="Calibri"/>
                <a:cs typeface="Times New Roman"/>
              </a:rPr>
              <a:t>дільності</a:t>
            </a:r>
            <a:r>
              <a:rPr lang="uk-UA" b="1" dirty="0">
                <a:latin typeface="Arial"/>
                <a:ea typeface="Calibri"/>
                <a:cs typeface="Times New Roman"/>
              </a:rPr>
              <a:t> «</a:t>
            </a:r>
            <a:r>
              <a:rPr lang="uk-UA" b="1" dirty="0" err="1">
                <a:latin typeface="Arial"/>
                <a:ea typeface="Calibri"/>
                <a:cs typeface="Times New Roman"/>
              </a:rPr>
              <a:t>ВОЛНи</a:t>
            </a:r>
            <a:r>
              <a:rPr lang="uk-UA" b="1" dirty="0">
                <a:latin typeface="Arial"/>
                <a:ea typeface="Calibri"/>
                <a:cs typeface="Times New Roman"/>
              </a:rPr>
              <a:t>»: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Розвиток </a:t>
            </a:r>
            <a:r>
              <a:rPr lang="uk-UA" dirty="0" err="1">
                <a:latin typeface="Arial"/>
                <a:ea typeface="Calibri"/>
                <a:cs typeface="Times New Roman"/>
              </a:rPr>
              <a:t>адвокаційного</a:t>
            </a:r>
            <a:r>
              <a:rPr lang="uk-UA" dirty="0">
                <a:latin typeface="Arial"/>
                <a:ea typeface="Calibri"/>
                <a:cs typeface="Times New Roman"/>
              </a:rPr>
              <a:t> напрямку діяльності.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Декриміналізація (зміна нормативних документів).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Розвиток лікувальних та реабілітаційних програм.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Розвиток та посилення організаційної спроможності.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Розширення джерел фінансування..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Розробка та впровадження передових методів мобілізації.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Стандартизація та моніторинг послуг реабілітації.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Розширення крос-груп та пошук партнерів.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Відбір та навчання регіональних лідерів.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Моніторинг та оцінка соціальних послуг.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Залучення до процесу розробки, моніторингу та оцінки якості послуг представників спільноти ЛВН.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Виявлення найважливіших проблем цільової аудиторії та чітке планування їх вирішення.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Командна робота та обмін досвідом, розширення знань в теорії та на практиці.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Розширення та налагодження контактів із дружніми організаціями, ЗМІ, політичними діячами, виступи в координаційних радах та дорадчих органах, участь в акціях, конференціях, форумах, тощо.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Створення умов для зміни політики із врахуванням кращих Європейських практик.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Стати ресурсним центром у питаннях наркозалежності в Україні.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	Географічне розширення діяльності.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309966"/>
            <a:ext cx="9901646" cy="606470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b="1" dirty="0" smtClean="0">
                <a:latin typeface="Arial"/>
                <a:ea typeface="Calibri"/>
                <a:cs typeface="Times New Roman"/>
              </a:rPr>
              <a:t>Участь </a:t>
            </a:r>
            <a:r>
              <a:rPr lang="uk-UA" b="1" dirty="0">
                <a:latin typeface="Arial"/>
                <a:ea typeface="Calibri"/>
                <a:cs typeface="Times New Roman"/>
              </a:rPr>
              <a:t>організації у законотворчій діяльності: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29.06.2021 року у Верховній Раді України зареєстрований Проект Закону «Про внесення змін до деяких законодавчих актів України щодо особливостей кримінальної відповідальності осіб, які вчиняють правопорушення у зв’язку із наявністю залежності від наркотичних та інших </a:t>
            </a:r>
            <a:r>
              <a:rPr lang="uk-UA" dirty="0" err="1">
                <a:latin typeface="Arial"/>
                <a:ea typeface="Calibri"/>
                <a:cs typeface="Times New Roman"/>
              </a:rPr>
              <a:t>психоактивних</a:t>
            </a:r>
            <a:r>
              <a:rPr lang="uk-UA" dirty="0">
                <a:latin typeface="Arial"/>
                <a:ea typeface="Calibri"/>
                <a:cs typeface="Times New Roman"/>
              </a:rPr>
              <a:t> речовин, а також організації реабілітації таких осіб №5715» В результаті тривалої роботи та співпраці, 13.07.2021 був зареєстрований альтернативний </a:t>
            </a:r>
            <a:r>
              <a:rPr lang="uk-UA" dirty="0" err="1">
                <a:latin typeface="Arial"/>
                <a:ea typeface="Calibri"/>
                <a:cs typeface="Times New Roman"/>
              </a:rPr>
              <a:t>законопроєкт</a:t>
            </a:r>
            <a:r>
              <a:rPr lang="uk-UA" dirty="0">
                <a:latin typeface="Arial"/>
                <a:ea typeface="Calibri"/>
                <a:cs typeface="Times New Roman"/>
              </a:rPr>
              <a:t> №5715-1.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</a:t>
            </a:r>
            <a:r>
              <a:rPr lang="uk-UA" dirty="0" err="1">
                <a:latin typeface="Arial"/>
                <a:ea typeface="Calibri"/>
                <a:cs typeface="Times New Roman"/>
              </a:rPr>
              <a:t>Ранійше</a:t>
            </a:r>
            <a:r>
              <a:rPr lang="uk-UA" dirty="0">
                <a:latin typeface="Arial"/>
                <a:ea typeface="Calibri"/>
                <a:cs typeface="Times New Roman"/>
              </a:rPr>
              <a:t>,Дискримінаційний законопроект №2784-1 заблокований спільнотою і партнерами, та знятий з реєстрації, оскільки містив у собі  дискримінаційні висновки про наркозалежних,  а також поняття «наркоман», «наркоманія,  пропонувалось примусове лікування.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buNone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       </a:t>
            </a:r>
            <a:r>
              <a:rPr lang="uk-UA" b="1" dirty="0">
                <a:latin typeface="Arial"/>
                <a:ea typeface="Calibri"/>
                <a:cs typeface="Times New Roman"/>
              </a:rPr>
              <a:t>Домоглися: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Увійшло у розробку стратегії 2021-2030 років питання декриміналізації відповідальності за ст. З09 КК України «Незаконне виробництво, виготовлення, придбання, зберігання, перевезення чи пересилання наркотичних засобів, психотропних речовин або їх аналогів без мети збуту»;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Перегляду «Таблиці граничних розмірів наркотичних засобів, психотропних речовин та прекурсорів» Наказу №188 МОЗ України від 01.08.2000 р. в частині приведення їх до адекватних розмірів, які ЛВН може мати з собою для власного вжитку.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Спільнота ЛВНІ провела збір та аналіз потреб, також проаналізувавши відповіді від обласних державних адміністрацій у 2021 році, визначили пріоритетні проблеми – відсутність,  або номінальне відображення послуг для ЛВНІ в обласних і місцевих програмах про що зауважено під час проведення комітетів національної ради з ТБ/ВІЛ.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Визначили, що не відбувається розширення пакету послуг для ЛВНІ, немає критеріїв для оцінки якості послуг для ЛВНІ (послуги зменшення шкоди, програми ЗПТ, соціального супроводу, тощо).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Розпочато розширені дії щодо проведення контролю якості препаратів для ЗПТ, які </a:t>
            </a:r>
            <a:r>
              <a:rPr lang="uk-UA" dirty="0" err="1">
                <a:latin typeface="Arial"/>
                <a:ea typeface="Calibri"/>
                <a:cs typeface="Times New Roman"/>
              </a:rPr>
              <a:t>закуповуються</a:t>
            </a:r>
            <a:r>
              <a:rPr lang="uk-UA" dirty="0">
                <a:latin typeface="Arial"/>
                <a:ea typeface="Calibri"/>
                <a:cs typeface="Times New Roman"/>
              </a:rPr>
              <a:t> за державні кошти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Розвинуто представництво у дорадчих органах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Розвинута система реагування та вирішення питань порушень прав щодо представників спільноти ЛВНІ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73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395208"/>
            <a:ext cx="9901646" cy="5979466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Здобутки: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Об'єднали спільноту ЛВНІ у 25  регіональних представництв, які у 19 регіонах мають членство у Координаційних радах.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Проводимо регулярний збір і аналіз потреб  з метою </a:t>
            </a:r>
            <a:r>
              <a:rPr lang="uk-UA" dirty="0" err="1">
                <a:latin typeface="Arial"/>
                <a:ea typeface="Calibri"/>
                <a:cs typeface="Times New Roman"/>
              </a:rPr>
              <a:t>адвокації</a:t>
            </a:r>
            <a:r>
              <a:rPr lang="uk-UA" dirty="0">
                <a:latin typeface="Arial"/>
                <a:ea typeface="Calibri"/>
                <a:cs typeface="Times New Roman"/>
              </a:rPr>
              <a:t> вирішення проблем.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Надаємо юридичну допомогу, за 2021рр. оформлено більше 160 кейсів та проведено більше 400 консультацій.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Регулярно спільно з партнерами проводимо акції і </a:t>
            </a:r>
            <a:r>
              <a:rPr lang="uk-UA" dirty="0" err="1">
                <a:latin typeface="Arial"/>
                <a:ea typeface="Calibri"/>
                <a:cs typeface="Times New Roman"/>
              </a:rPr>
              <a:t>флешмоби</a:t>
            </a:r>
            <a:r>
              <a:rPr lang="uk-UA" dirty="0">
                <a:latin typeface="Arial"/>
                <a:ea typeface="Calibri"/>
                <a:cs typeface="Times New Roman"/>
              </a:rPr>
              <a:t> заради зміни  наркополітики у сторону </a:t>
            </a:r>
            <a:r>
              <a:rPr lang="uk-UA" dirty="0" err="1">
                <a:latin typeface="Arial"/>
                <a:ea typeface="Calibri"/>
                <a:cs typeface="Times New Roman"/>
              </a:rPr>
              <a:t>деріміналізації</a:t>
            </a:r>
            <a:r>
              <a:rPr lang="uk-UA" dirty="0">
                <a:latin typeface="Arial"/>
                <a:ea typeface="Calibri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Проходить системна ініціація і підтримка відкриття нових кабінетів ЗПТ.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Проводиться моніторинг якості лікування, якості медичних препаратів ЗПТ.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Відбулося відкриття нових кабінетів  ЗПТ (Львівська, Дніпровські обл.).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Відкрито Ресурсні Центри у Полтавській, Львівській, Одеській області і заплановано додатково відкриття ВОЛНА-ДОНБАС.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Проведено дослідження,  пов'язані з ЛЖН (Ціна криміналізації в Україні 2021).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Організовано </a:t>
            </a:r>
            <a:r>
              <a:rPr lang="uk-UA" dirty="0" err="1">
                <a:latin typeface="Arial"/>
                <a:ea typeface="Calibri"/>
                <a:cs typeface="Times New Roman"/>
              </a:rPr>
              <a:t>перенаправлення</a:t>
            </a:r>
            <a:r>
              <a:rPr lang="uk-UA" dirty="0">
                <a:latin typeface="Arial"/>
                <a:ea typeface="Calibri"/>
                <a:cs typeface="Times New Roman"/>
              </a:rPr>
              <a:t> людей на програму ЗПТ- 716 нових учасників за 2021 рік.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Ведеться моніторинг порушення прав наркозалежних осіб силами спільноти, проводяться тренінги з метою підвищення правової обізнаності (грамотності), захисту прав, в т.ч. із залученням професійних юристів.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ФАКТИЧНА РОБОТА Наглядової Ради (правління) за 2021р: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Виконано рішення загальних зборів 24-26.11.2020 щодо внесення змін до статуту БО БФ ВОЛНА, приведення його до фактичного з законодавством про благодійну діяльність, з веденням усіх членів до реєстру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Забезпечено реалізацію проекту 2021 року за напрямком ГФ 154М- пройдено аудиторські фінансові та програмні моніторинги діяльності без зауважень.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БО БФ ВОЛНА створила та підтримала 25 регіонів, збільшила проведення навчання та надання темничної допомоги осередкам, створила систему реагування на правопорушення за рахунок пара юристів і системи ДАТА-ЧЕК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БО БФ ВОЛНА фактично за 2021 рік мала можливість у </a:t>
            </a:r>
            <a:r>
              <a:rPr lang="uk-UA" dirty="0" err="1">
                <a:latin typeface="Arial"/>
                <a:ea typeface="Calibri"/>
                <a:cs typeface="Times New Roman"/>
              </a:rPr>
              <a:t>фандрайзінзі</a:t>
            </a:r>
            <a:r>
              <a:rPr lang="uk-UA" dirty="0">
                <a:latin typeface="Arial"/>
                <a:ea typeface="Calibri"/>
                <a:cs typeface="Times New Roman"/>
              </a:rPr>
              <a:t> у вигляді подання проектних пропозицій на теми допомоги ЛВНІ в місцях несвободи, розбудові систем моніторингу за участю спільнот, організація та розбудова систем медично-соціальної допомоги в СІЗО для ключових груп, надання технічної допомоги для впровадження </a:t>
            </a:r>
            <a:r>
              <a:rPr lang="uk-UA" dirty="0" err="1">
                <a:latin typeface="Arial"/>
                <a:ea typeface="Calibri"/>
                <a:cs typeface="Times New Roman"/>
              </a:rPr>
              <a:t>зпт</a:t>
            </a:r>
            <a:r>
              <a:rPr lang="uk-UA" dirty="0">
                <a:latin typeface="Arial"/>
                <a:ea typeface="Calibri"/>
                <a:cs typeface="Times New Roman"/>
              </a:rPr>
              <a:t> та створення ресурсних центрів для спільноти ЛВНІ. Проект РЕДІАН, Проект ГЕЛЛЕАД, ПРОЕКТ </a:t>
            </a:r>
            <a:r>
              <a:rPr lang="en-US" dirty="0" err="1">
                <a:latin typeface="Arial"/>
                <a:ea typeface="Calibri"/>
                <a:cs typeface="Times New Roman"/>
              </a:rPr>
              <a:t>ViiV</a:t>
            </a:r>
            <a:r>
              <a:rPr lang="uk-UA" dirty="0">
                <a:latin typeface="Arial"/>
                <a:ea typeface="Calibri"/>
                <a:cs typeface="Times New Roman"/>
              </a:rPr>
              <a:t> очкується рішення але БО БФ ВОЛНА має офіційну підтримку від ЦГЗ МОЗ України та ЦОЗ ДКВС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БО БФ ВОЛНА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читки </a:t>
            </a:r>
            <a:r>
              <a:rPr lang="uk-UA" dirty="0">
                <a:latin typeface="Arial"/>
                <a:ea typeface="Calibri"/>
                <a:cs typeface="Times New Roman"/>
              </a:rPr>
              <a:t>дотримується стратегічного плану. Протягом 2021 року збільшено навчання регіональних лідерів, змінено систему ПІАР та </a:t>
            </a:r>
            <a:r>
              <a:rPr lang="uk-UA" dirty="0" err="1">
                <a:latin typeface="Arial"/>
                <a:ea typeface="Calibri"/>
                <a:cs typeface="Times New Roman"/>
              </a:rPr>
              <a:t>візію</a:t>
            </a:r>
            <a:r>
              <a:rPr lang="uk-UA" dirty="0">
                <a:latin typeface="Arial"/>
                <a:ea typeface="Calibri"/>
                <a:cs typeface="Times New Roman"/>
              </a:rPr>
              <a:t> за рахунок просування сайту, новин та інших соціальних мереж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7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/>
          </a:bodyPr>
          <a:lstStyle/>
          <a:p>
            <a:pPr marL="228600"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Сума коштів 2021 року: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Основне фінансування БО 100 відсотків життя, напрямок 154М- 5204000,00 гривень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Додаткове фінансування МБФ Альянс громадського здоров’я, напрямок 55м- 300000,00 гривень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Ресурси що прийняті для виконання стратегічних напрямків спільноти у якості фінансового агента </a:t>
            </a:r>
            <a:r>
              <a:rPr lang="en-US" dirty="0" err="1">
                <a:latin typeface="Arial"/>
                <a:ea typeface="Calibri"/>
                <a:cs typeface="Times New Roman"/>
              </a:rPr>
              <a:t>ViiV</a:t>
            </a:r>
            <a:r>
              <a:rPr lang="uk-UA" dirty="0">
                <a:latin typeface="Arial"/>
                <a:ea typeface="Calibri"/>
                <a:cs typeface="Times New Roman"/>
              </a:rPr>
              <a:t> та ЕСЛУН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228600" algn="just">
              <a:lnSpc>
                <a:spcPct val="115000"/>
              </a:lnSpc>
              <a:tabLst>
                <a:tab pos="180340" algn="l"/>
              </a:tabLst>
            </a:pPr>
            <a:r>
              <a:rPr lang="uk-UA" dirty="0" err="1">
                <a:latin typeface="Arial"/>
                <a:ea typeface="Calibri"/>
                <a:cs typeface="Times New Roman"/>
              </a:rPr>
              <a:t>Рзподіл</a:t>
            </a:r>
            <a:r>
              <a:rPr lang="uk-UA" dirty="0">
                <a:latin typeface="Arial"/>
                <a:ea typeface="Calibri"/>
                <a:cs typeface="Times New Roman"/>
              </a:rPr>
              <a:t> за % відношенням ресурсів: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Адміністративні (оренда офісу, банківські витрати, обладнання, канцелярські вироби, оплата персоналу, Інтернет, мобільний зв’язок, </a:t>
            </a:r>
            <a:r>
              <a:rPr lang="uk-UA" dirty="0" err="1">
                <a:latin typeface="Arial"/>
                <a:ea typeface="Calibri"/>
                <a:cs typeface="Times New Roman"/>
              </a:rPr>
              <a:t>хостінг</a:t>
            </a:r>
            <a:r>
              <a:rPr lang="uk-UA" dirty="0">
                <a:latin typeface="Arial"/>
                <a:ea typeface="Calibri"/>
                <a:cs typeface="Times New Roman"/>
              </a:rPr>
              <a:t>)- 20%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Times New Roman"/>
              <a:buChar char="-"/>
              <a:tabLst>
                <a:tab pos="180340" algn="l"/>
              </a:tabLst>
            </a:pPr>
            <a:r>
              <a:rPr lang="uk-UA" dirty="0">
                <a:latin typeface="Arial"/>
                <a:ea typeface="Calibri"/>
                <a:cs typeface="Times New Roman"/>
              </a:rPr>
              <a:t>Програмна </a:t>
            </a:r>
            <a:r>
              <a:rPr lang="uk-UA" dirty="0" err="1">
                <a:latin typeface="Arial"/>
                <a:ea typeface="Calibri"/>
                <a:cs typeface="Times New Roman"/>
              </a:rPr>
              <a:t>частина-</a:t>
            </a:r>
            <a:r>
              <a:rPr lang="uk-UA" dirty="0">
                <a:latin typeface="Arial"/>
                <a:ea typeface="Calibri"/>
                <a:cs typeface="Times New Roman"/>
              </a:rPr>
              <a:t> (Тренінги, акції, візити технічної допомоги, винагорода лідерам, підтримка ресурсних центрів, конференція - 80%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29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/>
              <a:t>Визначні</a:t>
            </a:r>
            <a:r>
              <a:rPr lang="ru-RU" sz="2800" b="1" dirty="0"/>
              <a:t> </a:t>
            </a:r>
            <a:r>
              <a:rPr lang="ru-RU" sz="2800" b="1" dirty="0" err="1" smtClean="0"/>
              <a:t>успіхи</a:t>
            </a:r>
            <a:r>
              <a:rPr lang="ru-RU" sz="2800" b="1" dirty="0" smtClean="0"/>
              <a:t> 2021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8061" y="700216"/>
            <a:ext cx="9270943" cy="55247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Проведено дослідження силами спільноти ЛВНІ «Ціна криміналізації в Україні 2021» що дозволяє стверджувати про переслідування, високий рівень корупції та великі кошти що витрачаються саме на систему  МВС.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Участь Яніни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Стемковської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Квітковського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Олексія, Пархоменко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Велти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конференції з програм зменшення шкоди у Празі. ЛВНІ змогли висвітити проблеми ЛВНІ та законодавства яке робить фактично людей що вживають наркотики об'єктами переслідування та стигми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Забезпечення підтримки спільноти під час карантину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 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r>
              <a:rPr lang="uk-U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Залучені </a:t>
            </a:r>
            <a:r>
              <a:rPr lang="uk-UA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кошти 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України в рамках допомоги ГФ задля допомоги ЛВНІ під час КОВІД 19.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ВОЛНА  представлена у 25 регіонах України де саме ЛВНІ надають правовий захист, супроводжують до програм лікування нових ЛВНІ, створюють і приймають участь у бюджетній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адвокації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(ЛВНІ є працівниками у програмах ЗШ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шо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сплачуються ЦГЗ).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ГФ підтримав, ЦГЗ МОЗ практично організувала та очолило </a:t>
            </a:r>
            <a:r>
              <a:rPr lang="uk-UA" sz="16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адвокаційне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питання спільноти ЛВНІ щодо проведення контролю якості препаратів ЗПТ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Зареєстровано законопроект 5715-1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Створено та фактично організовано роботу трьох ресурсних центрів ЛВНІ та один заплановано відкрити до кінця 2021 року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Розширено співпрацю з спільнотою наркозалежних жінок -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IDUIT</a:t>
            </a:r>
            <a:r>
              <a:rPr lang="ru-RU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uk-UA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формування етики і фінансових політик а також розробка положень про вибори ЛВНІ до дорадчих органів</a:t>
            </a:r>
            <a:endParaRPr lang="uk-UA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uk-UA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7308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1736</TotalTime>
  <Words>1493</Words>
  <Application>Microsoft Office PowerPoint</Application>
  <PresentationFormat>Произвольный</PresentationFormat>
  <Paragraphs>140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Презентация PowerPoint</vt:lpstr>
      <vt:lpstr>Мета 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Визначні успіхи 2021 року</vt:lpstr>
      <vt:lpstr>Визначні успіхи 2021 року</vt:lpstr>
      <vt:lpstr>Прогалини та цілі для удосконалення 2021 року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59</cp:revision>
  <dcterms:created xsi:type="dcterms:W3CDTF">2020-10-27T09:28:00Z</dcterms:created>
  <dcterms:modified xsi:type="dcterms:W3CDTF">2024-06-13T12:17:41Z</dcterms:modified>
</cp:coreProperties>
</file>